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sldIdLst>
    <p:sldId id="256" r:id="rId2"/>
    <p:sldId id="353" r:id="rId3"/>
    <p:sldId id="328" r:id="rId4"/>
    <p:sldId id="327" r:id="rId5"/>
    <p:sldId id="361" r:id="rId6"/>
    <p:sldId id="371" r:id="rId7"/>
    <p:sldId id="376" r:id="rId8"/>
    <p:sldId id="377" r:id="rId9"/>
    <p:sldId id="379" r:id="rId10"/>
    <p:sldId id="378" r:id="rId11"/>
    <p:sldId id="375" r:id="rId12"/>
    <p:sldId id="336" r:id="rId13"/>
    <p:sldId id="337" r:id="rId14"/>
    <p:sldId id="333" r:id="rId15"/>
    <p:sldId id="356" r:id="rId16"/>
    <p:sldId id="357" r:id="rId17"/>
    <p:sldId id="372" r:id="rId18"/>
    <p:sldId id="359" r:id="rId19"/>
    <p:sldId id="382" r:id="rId20"/>
    <p:sldId id="358" r:id="rId21"/>
    <p:sldId id="374" r:id="rId22"/>
    <p:sldId id="373" r:id="rId23"/>
    <p:sldId id="381" r:id="rId24"/>
    <p:sldId id="380" r:id="rId25"/>
    <p:sldId id="341" r:id="rId26"/>
    <p:sldId id="383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533"/>
    <p:restoredTop sz="94749"/>
  </p:normalViewPr>
  <p:slideViewPr>
    <p:cSldViewPr snapToGrid="0" snapToObjects="1">
      <p:cViewPr>
        <p:scale>
          <a:sx n="109" d="100"/>
          <a:sy n="109" d="100"/>
        </p:scale>
        <p:origin x="160" y="9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notesMaster" Target="notesMasters/notesMaster1.xml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32FF9B-2B26-774D-BBDA-BF22A00C632B}" type="datetimeFigureOut">
              <a:rPr lang="en-US" smtClean="0"/>
              <a:t>11/3/21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880738-3964-4047-9DAC-56E848D93B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9243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880738-3964-4047-9DAC-56E848D93B9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7296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880738-3964-4047-9DAC-56E848D93B9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2876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496D2-B0A7-A645-81FE-0B4BDE8D0ABC}" type="datetimeFigureOut">
              <a:rPr lang="en-US" smtClean="0"/>
              <a:t>11/3/21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B8796-1B12-0D4B-8133-1DDA849F8C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597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496D2-B0A7-A645-81FE-0B4BDE8D0ABC}" type="datetimeFigureOut">
              <a:rPr lang="en-US" smtClean="0"/>
              <a:t>11/3/21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B8796-1B12-0D4B-8133-1DDA849F8C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1555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496D2-B0A7-A645-81FE-0B4BDE8D0ABC}" type="datetimeFigureOut">
              <a:rPr lang="en-US" smtClean="0"/>
              <a:t>11/3/21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B8796-1B12-0D4B-8133-1DDA849F8C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4959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496D2-B0A7-A645-81FE-0B4BDE8D0ABC}" type="datetimeFigureOut">
              <a:rPr lang="en-US" smtClean="0"/>
              <a:t>11/3/21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B8796-1B12-0D4B-8133-1DDA849F8C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472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496D2-B0A7-A645-81FE-0B4BDE8D0ABC}" type="datetimeFigureOut">
              <a:rPr lang="en-US" smtClean="0"/>
              <a:t>11/3/21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B8796-1B12-0D4B-8133-1DDA849F8C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5515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496D2-B0A7-A645-81FE-0B4BDE8D0ABC}" type="datetimeFigureOut">
              <a:rPr lang="en-US" smtClean="0"/>
              <a:t>11/3/21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B8796-1B12-0D4B-8133-1DDA849F8C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5326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496D2-B0A7-A645-81FE-0B4BDE8D0ABC}" type="datetimeFigureOut">
              <a:rPr lang="en-US" smtClean="0"/>
              <a:t>11/3/21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B8796-1B12-0D4B-8133-1DDA849F8C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0921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496D2-B0A7-A645-81FE-0B4BDE8D0ABC}" type="datetimeFigureOut">
              <a:rPr lang="en-US" smtClean="0"/>
              <a:t>11/3/21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B8796-1B12-0D4B-8133-1DDA849F8C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4347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496D2-B0A7-A645-81FE-0B4BDE8D0ABC}" type="datetimeFigureOut">
              <a:rPr lang="en-US" smtClean="0"/>
              <a:t>11/3/21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B8796-1B12-0D4B-8133-1DDA849F8C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1639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496D2-B0A7-A645-81FE-0B4BDE8D0ABC}" type="datetimeFigureOut">
              <a:rPr lang="en-US" smtClean="0"/>
              <a:t>11/3/21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B8796-1B12-0D4B-8133-1DDA849F8C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3123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496D2-B0A7-A645-81FE-0B4BDE8D0ABC}" type="datetimeFigureOut">
              <a:rPr lang="en-US" smtClean="0"/>
              <a:t>11/3/21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B8796-1B12-0D4B-8133-1DDA849F8C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2763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2496D2-B0A7-A645-81FE-0B4BDE8D0ABC}" type="datetimeFigureOut">
              <a:rPr lang="en-US" smtClean="0"/>
              <a:t>11/3/21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6B8796-1B12-0D4B-8133-1DDA849F8C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7752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tiff"/><Relationship Id="rId3" Type="http://schemas.openxmlformats.org/officeDocument/2006/relationships/image" Target="../media/image18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tiff"/><Relationship Id="rId3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BENV0091 Lecture 5: </a:t>
            </a:r>
            <a:br>
              <a:rPr lang="en-US" dirty="0" smtClean="0"/>
            </a:br>
            <a:r>
              <a:rPr lang="en-US" dirty="0" smtClean="0"/>
              <a:t>Dates and Times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Patrick de Mars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3050" y="4289796"/>
            <a:ext cx="6559550" cy="2120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290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Moving Averages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1729" y="1825625"/>
            <a:ext cx="5132071" cy="3616136"/>
          </a:xfrm>
          <a:prstGeom prst="rect">
            <a:avLst/>
          </a:prstGeom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838201" y="1825625"/>
            <a:ext cx="4769832" cy="435133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A useful and interpretable way to indicate a trend over time is a moving average</a:t>
            </a:r>
          </a:p>
          <a:p>
            <a:r>
              <a:rPr lang="en-US" dirty="0" smtClean="0"/>
              <a:t>Moving (or rolling) average typically </a:t>
            </a:r>
            <a:r>
              <a:rPr lang="en-US" dirty="0" smtClean="0"/>
              <a:t>calculates the </a:t>
            </a:r>
            <a:r>
              <a:rPr lang="en-US" b="1" dirty="0" smtClean="0"/>
              <a:t>mean</a:t>
            </a:r>
            <a:r>
              <a:rPr lang="en-US" dirty="0" smtClean="0"/>
              <a:t> over a rolling </a:t>
            </a:r>
            <a:r>
              <a:rPr lang="en-US" dirty="0" smtClean="0"/>
              <a:t>window</a:t>
            </a:r>
          </a:p>
          <a:p>
            <a:r>
              <a:rPr lang="en-US" dirty="0" smtClean="0"/>
              <a:t>The </a:t>
            </a:r>
            <a:r>
              <a:rPr lang="en-US" b="1" dirty="0" smtClean="0"/>
              <a:t>`</a:t>
            </a:r>
            <a:r>
              <a:rPr lang="en-US" b="1" dirty="0" err="1" smtClean="0"/>
              <a:t>rollmean</a:t>
            </a:r>
            <a:r>
              <a:rPr lang="en-US" b="1" dirty="0" smtClean="0"/>
              <a:t>()` </a:t>
            </a:r>
            <a:r>
              <a:rPr lang="en-US" dirty="0" smtClean="0"/>
              <a:t>function from </a:t>
            </a:r>
            <a:r>
              <a:rPr lang="en-US" b="1" dirty="0" smtClean="0"/>
              <a:t>zoo </a:t>
            </a:r>
            <a:r>
              <a:rPr lang="en-US" dirty="0" smtClean="0"/>
              <a:t>is a good option for calculating rolling averages (or you can write your own function!)</a:t>
            </a:r>
            <a:endParaRPr lang="en-US" b="1" dirty="0" smtClean="0"/>
          </a:p>
        </p:txBody>
      </p:sp>
      <p:sp>
        <p:nvSpPr>
          <p:cNvPr id="3" name="TextBox 2"/>
          <p:cNvSpPr txBox="1"/>
          <p:nvPr/>
        </p:nvSpPr>
        <p:spPr>
          <a:xfrm>
            <a:off x="7212330" y="5441761"/>
            <a:ext cx="3662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/>
              <a:t>Code available from the </a:t>
            </a:r>
            <a:r>
              <a:rPr lang="en-US" b="1" i="1" dirty="0" err="1" smtClean="0"/>
              <a:t>Github</a:t>
            </a:r>
            <a:r>
              <a:rPr lang="en-US" b="1" i="1" dirty="0" smtClean="0"/>
              <a:t> repo</a:t>
            </a:r>
            <a:endParaRPr lang="en-US" b="1" i="1" dirty="0"/>
          </a:p>
        </p:txBody>
      </p:sp>
    </p:spTree>
    <p:extLst>
      <p:ext uri="{BB962C8B-B14F-4D97-AF65-F5344CB8AC3E}">
        <p14:creationId xmlns:p14="http://schemas.microsoft.com/office/powerpoint/2010/main" val="7159336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 to Forecasting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1708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7360227" cy="1325563"/>
          </a:xfrm>
        </p:spPr>
        <p:txBody>
          <a:bodyPr/>
          <a:lstStyle/>
          <a:p>
            <a:r>
              <a:rPr lang="en-US" dirty="0" smtClean="0"/>
              <a:t>Data: Renewables Ninja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7360227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Renewables Ninja runs simulations of hypothetical solar PV or wind turbines for a specified location, based on weather data</a:t>
            </a:r>
          </a:p>
          <a:p>
            <a:r>
              <a:rPr lang="en-US" dirty="0" smtClean="0"/>
              <a:t>We will use hourly simulated solar PV production for a </a:t>
            </a:r>
            <a:r>
              <a:rPr lang="en-US" dirty="0" smtClean="0"/>
              <a:t>1 kW solar </a:t>
            </a:r>
            <a:r>
              <a:rPr lang="en-US" dirty="0" smtClean="0"/>
              <a:t>panel on the Institute of Education building (51.5231, -0.1281)</a:t>
            </a:r>
          </a:p>
          <a:p>
            <a:r>
              <a:rPr lang="en-US" dirty="0" smtClean="0"/>
              <a:t>Task: read the data into an object called `ninja`</a:t>
            </a:r>
            <a:endParaRPr lang="en-US" dirty="0"/>
          </a:p>
          <a:p>
            <a:r>
              <a:rPr lang="en-US" dirty="0" smtClean="0"/>
              <a:t>Note there are two time columns: </a:t>
            </a:r>
          </a:p>
          <a:p>
            <a:pPr lvl="1"/>
            <a:r>
              <a:rPr lang="en-US" dirty="0" smtClean="0"/>
              <a:t>time (UTC)</a:t>
            </a:r>
          </a:p>
          <a:p>
            <a:pPr lvl="1"/>
            <a:r>
              <a:rPr lang="en-US" dirty="0" err="1" smtClean="0"/>
              <a:t>local_time</a:t>
            </a:r>
            <a:r>
              <a:rPr lang="en-US" dirty="0" smtClean="0"/>
              <a:t> (considers local time zones, including daylight savings)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4849" y="702286"/>
            <a:ext cx="2647097" cy="5474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4732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Retrieving </a:t>
            </a:r>
            <a:r>
              <a:rPr lang="en-AU" dirty="0" smtClean="0"/>
              <a:t>Date-Time Components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656118" cy="435133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Once you have a correctly formatted a  date-time, you can easily retrieve components </a:t>
            </a:r>
            <a:r>
              <a:rPr lang="en-US" dirty="0" smtClean="0"/>
              <a:t>such as week, hour, year etc.</a:t>
            </a:r>
            <a:endParaRPr lang="en-US" dirty="0" smtClean="0"/>
          </a:p>
          <a:p>
            <a:r>
              <a:rPr lang="en-US" dirty="0" smtClean="0"/>
              <a:t>Task: use mutate() to add hour, week and date columns </a:t>
            </a:r>
            <a:r>
              <a:rPr lang="en-US" dirty="0" smtClean="0"/>
              <a:t>to `ninja`</a:t>
            </a:r>
            <a:endParaRPr lang="en-US" dirty="0" smtClean="0"/>
          </a:p>
          <a:p>
            <a:r>
              <a:rPr lang="en-US" dirty="0" smtClean="0"/>
              <a:t>Task: produce the plot on the right hand side!</a:t>
            </a:r>
          </a:p>
          <a:p>
            <a:pPr lvl="1"/>
            <a:r>
              <a:rPr lang="en-US" dirty="0" err="1" smtClean="0"/>
              <a:t>geom_col</a:t>
            </a:r>
            <a:r>
              <a:rPr lang="en-US" dirty="0" smtClean="0"/>
              <a:t>() shows the </a:t>
            </a:r>
            <a:r>
              <a:rPr lang="en-US" b="1" dirty="0" smtClean="0"/>
              <a:t>mean </a:t>
            </a:r>
            <a:r>
              <a:rPr lang="en-US" dirty="0" smtClean="0"/>
              <a:t>production by hour</a:t>
            </a:r>
            <a:endParaRPr lang="en-US" b="1" dirty="0" smtClean="0"/>
          </a:p>
          <a:p>
            <a:pPr lvl="1"/>
            <a:r>
              <a:rPr lang="en-US" dirty="0" err="1" smtClean="0"/>
              <a:t>geom_errorbar</a:t>
            </a:r>
            <a:r>
              <a:rPr lang="en-US" dirty="0" smtClean="0"/>
              <a:t>() shows the </a:t>
            </a:r>
            <a:r>
              <a:rPr lang="en-US" b="1" dirty="0" smtClean="0"/>
              <a:t>range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2955" y="2784034"/>
            <a:ext cx="4400845" cy="309159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243902" y="1756093"/>
            <a:ext cx="3895154" cy="584775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AU" sz="1600" i="1" dirty="0" smtClean="0"/>
              <a:t>Use week() to retrieve week number from a date-time, year() to retrieve year etc.</a:t>
            </a:r>
            <a:endParaRPr lang="en-US" sz="1600" i="1" dirty="0"/>
          </a:p>
        </p:txBody>
      </p:sp>
    </p:spTree>
    <p:extLst>
      <p:ext uri="{BB962C8B-B14F-4D97-AF65-F5344CB8AC3E}">
        <p14:creationId xmlns:p14="http://schemas.microsoft.com/office/powerpoint/2010/main" val="11733854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824681" cy="1325563"/>
          </a:xfrm>
        </p:spPr>
        <p:txBody>
          <a:bodyPr/>
          <a:lstStyle/>
          <a:p>
            <a:r>
              <a:rPr lang="en-US" dirty="0" smtClean="0"/>
              <a:t>Autocorrelation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824681" cy="4351338"/>
          </a:xfrm>
        </p:spPr>
        <p:txBody>
          <a:bodyPr/>
          <a:lstStyle/>
          <a:p>
            <a:r>
              <a:rPr lang="en-US" dirty="0" smtClean="0"/>
              <a:t>Autocorrelation measures the correlation between a series and a delayed version of itself </a:t>
            </a:r>
          </a:p>
          <a:p>
            <a:r>
              <a:rPr lang="en-US" dirty="0" smtClean="0"/>
              <a:t>It is useful for determining patterns and </a:t>
            </a:r>
            <a:r>
              <a:rPr lang="en-US" b="1" dirty="0" smtClean="0"/>
              <a:t>periodicity</a:t>
            </a:r>
            <a:r>
              <a:rPr lang="en-US" dirty="0" smtClean="0"/>
              <a:t> of time series, which can be useful for </a:t>
            </a:r>
            <a:r>
              <a:rPr lang="en-US" b="1" dirty="0" smtClean="0"/>
              <a:t>feature generation</a:t>
            </a:r>
          </a:p>
          <a:p>
            <a:r>
              <a:rPr lang="en-US" dirty="0" smtClean="0"/>
              <a:t>Task: produce the plot on the right with the `</a:t>
            </a:r>
            <a:r>
              <a:rPr lang="en-US" dirty="0" err="1" smtClean="0"/>
              <a:t>acf</a:t>
            </a:r>
            <a:r>
              <a:rPr lang="en-US" dirty="0" smtClean="0"/>
              <a:t>()` function</a:t>
            </a:r>
            <a:r>
              <a:rPr lang="en-US" b="1" dirty="0" smtClean="0"/>
              <a:t> </a:t>
            </a:r>
            <a:endParaRPr lang="en-US" b="1" dirty="0"/>
          </a:p>
        </p:txBody>
      </p:sp>
      <p:sp>
        <p:nvSpPr>
          <p:cNvPr id="5" name="TextBox 4"/>
          <p:cNvSpPr txBox="1"/>
          <p:nvPr/>
        </p:nvSpPr>
        <p:spPr>
          <a:xfrm>
            <a:off x="7255304" y="785813"/>
            <a:ext cx="3895154" cy="830997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AU" sz="1600" i="1" dirty="0" smtClean="0"/>
              <a:t>Use </a:t>
            </a:r>
            <a:r>
              <a:rPr lang="en-AU" sz="1600" i="1" dirty="0" err="1" smtClean="0"/>
              <a:t>acf</a:t>
            </a:r>
            <a:r>
              <a:rPr lang="en-AU" sz="1600" i="1" dirty="0" smtClean="0"/>
              <a:t>(vector, </a:t>
            </a:r>
            <a:r>
              <a:rPr lang="en-AU" sz="1600" i="1" dirty="0" err="1" smtClean="0"/>
              <a:t>lag.max</a:t>
            </a:r>
            <a:r>
              <a:rPr lang="en-AU" sz="1600" i="1" dirty="0" smtClean="0"/>
              <a:t> = N) to plot the autocorrelation function for vector with a maximum lag of N </a:t>
            </a:r>
            <a:endParaRPr lang="en-US" sz="1600" i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1982" y="2568734"/>
            <a:ext cx="4061797" cy="2865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71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Solar PV Forecasting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 smtClean="0"/>
              <a:t>Our task will be to forecast the (simulated) solar PV output 24 hours ahead</a:t>
            </a:r>
          </a:p>
          <a:p>
            <a:r>
              <a:rPr lang="en-US" dirty="0" smtClean="0"/>
              <a:t>In this lecture we will adopt a machine learning approach, using supervised learning methods that are equally applicable in non-time series contexts</a:t>
            </a:r>
          </a:p>
          <a:p>
            <a:r>
              <a:rPr lang="en-US" dirty="0" smtClean="0"/>
              <a:t>However, there is a rich literature of traditional time series forecasting methods, including:</a:t>
            </a:r>
          </a:p>
          <a:p>
            <a:pPr lvl="1"/>
            <a:r>
              <a:rPr lang="en-US" dirty="0" smtClean="0"/>
              <a:t>Exponential smoothing</a:t>
            </a:r>
          </a:p>
          <a:p>
            <a:pPr lvl="1"/>
            <a:r>
              <a:rPr lang="en-US" dirty="0" smtClean="0"/>
              <a:t>Autoregressive </a:t>
            </a:r>
            <a:r>
              <a:rPr lang="en-US" dirty="0" smtClean="0"/>
              <a:t>and moving </a:t>
            </a:r>
            <a:r>
              <a:rPr lang="en-US" dirty="0" smtClean="0"/>
              <a:t>average </a:t>
            </a:r>
            <a:r>
              <a:rPr lang="en-US" dirty="0" smtClean="0"/>
              <a:t>models, e.g. ARMA, ARIMA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23858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8880" cy="1325563"/>
          </a:xfrm>
        </p:spPr>
        <p:txBody>
          <a:bodyPr/>
          <a:lstStyle/>
          <a:p>
            <a:r>
              <a:rPr lang="en-US" dirty="0" smtClean="0"/>
              <a:t>Data Pre-Processing and Train/Test Splitting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179820" cy="4351338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It is important to get the data pre-processing and train/test split </a:t>
            </a:r>
            <a:r>
              <a:rPr lang="en-US" dirty="0" smtClean="0"/>
              <a:t>steps right </a:t>
            </a:r>
            <a:r>
              <a:rPr lang="en-US" dirty="0" smtClean="0"/>
              <a:t>for forecasting tasks </a:t>
            </a:r>
            <a:r>
              <a:rPr lang="en-US" dirty="0" smtClean="0"/>
              <a:t>as </a:t>
            </a:r>
            <a:r>
              <a:rPr lang="en-US" dirty="0" smtClean="0"/>
              <a:t>there are </a:t>
            </a:r>
            <a:r>
              <a:rPr lang="en-US" u="sng" dirty="0" smtClean="0"/>
              <a:t>serious</a:t>
            </a:r>
            <a:r>
              <a:rPr lang="en-US" dirty="0" smtClean="0"/>
              <a:t> risks of </a:t>
            </a:r>
            <a:r>
              <a:rPr lang="en-US" b="1" dirty="0" smtClean="0"/>
              <a:t>data</a:t>
            </a:r>
            <a:r>
              <a:rPr lang="en-US" dirty="0" smtClean="0"/>
              <a:t> </a:t>
            </a:r>
            <a:r>
              <a:rPr lang="en-US" b="1" dirty="0" smtClean="0"/>
              <a:t>leakage</a:t>
            </a:r>
            <a:r>
              <a:rPr lang="en-US" dirty="0" smtClean="0"/>
              <a:t>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Including measurements from the target time as features in the model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Including adjacent observations in test and train data</a:t>
            </a:r>
          </a:p>
          <a:p>
            <a:r>
              <a:rPr lang="en-US" dirty="0" smtClean="0"/>
              <a:t>To avoid (1), </a:t>
            </a:r>
            <a:r>
              <a:rPr lang="en-US" u="sng" dirty="0" smtClean="0"/>
              <a:t>observations from the target period shouldn’t be used to train the model!</a:t>
            </a:r>
          </a:p>
          <a:p>
            <a:r>
              <a:rPr lang="en-US" dirty="0" smtClean="0"/>
              <a:t>To avoid (2), the test set is often set to be the last segment</a:t>
            </a:r>
          </a:p>
          <a:p>
            <a:r>
              <a:rPr lang="en-US" dirty="0" smtClean="0"/>
              <a:t>Task: split the data such that all pre-October data is for training; the </a:t>
            </a:r>
            <a:r>
              <a:rPr lang="en-US" dirty="0" smtClean="0"/>
              <a:t>remainder </a:t>
            </a:r>
            <a:r>
              <a:rPr lang="en-US" dirty="0" smtClean="0"/>
              <a:t>is for testing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8020" y="2595563"/>
            <a:ext cx="5080000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046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Cyclical Date/Time 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625590" cy="4351338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Dates and times are cyclical: hour 24 is adjacent to hour 1, December is adjacent to January </a:t>
            </a:r>
          </a:p>
          <a:p>
            <a:r>
              <a:rPr lang="en-US" dirty="0" smtClean="0"/>
              <a:t>If we encode dates/times as numeric variables, then we cannot immediately capture the cyclical nature</a:t>
            </a:r>
          </a:p>
          <a:p>
            <a:r>
              <a:rPr lang="en-US" dirty="0" smtClean="0"/>
              <a:t>A categorical encoding could also work, but this loses the continuous nature of dates and </a:t>
            </a:r>
            <a:r>
              <a:rPr lang="en-US" dirty="0" smtClean="0"/>
              <a:t>times and increases the dimensionality of the data significantly</a:t>
            </a:r>
          </a:p>
          <a:p>
            <a:r>
              <a:rPr lang="en-US" dirty="0" smtClean="0"/>
              <a:t>One </a:t>
            </a:r>
            <a:r>
              <a:rPr lang="en-US" dirty="0" smtClean="0"/>
              <a:t>option to create a numeric (continuous) encoding that captures the cyclical nature of dates/times is to use the </a:t>
            </a:r>
            <a:r>
              <a:rPr lang="en-US" b="1" dirty="0" smtClean="0"/>
              <a:t>sine and cosine </a:t>
            </a:r>
            <a:r>
              <a:rPr lang="en-US" dirty="0" smtClean="0"/>
              <a:t>functions</a:t>
            </a:r>
          </a:p>
          <a:p>
            <a:r>
              <a:rPr lang="en-US" dirty="0" smtClean="0"/>
              <a:t>Task: use mutate() to create new variables for hour and weeks:</a:t>
            </a:r>
          </a:p>
          <a:p>
            <a:pPr lvl="1"/>
            <a:r>
              <a:rPr lang="en-US" dirty="0" err="1" smtClean="0"/>
              <a:t>sin_week</a:t>
            </a:r>
            <a:r>
              <a:rPr lang="en-US" dirty="0" smtClean="0"/>
              <a:t>, </a:t>
            </a:r>
            <a:r>
              <a:rPr lang="en-US" dirty="0" err="1" smtClean="0"/>
              <a:t>cos_week</a:t>
            </a:r>
            <a:endParaRPr lang="en-US" dirty="0" smtClean="0"/>
          </a:p>
          <a:p>
            <a:pPr lvl="1"/>
            <a:r>
              <a:rPr lang="en-US" dirty="0" err="1" smtClean="0"/>
              <a:t>sin_hour</a:t>
            </a:r>
            <a:r>
              <a:rPr lang="en-US" dirty="0" smtClean="0"/>
              <a:t>, </a:t>
            </a:r>
            <a:r>
              <a:rPr lang="en-US" dirty="0" err="1" smtClean="0"/>
              <a:t>cos_hour</a:t>
            </a: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7692390" y="5102820"/>
            <a:ext cx="2640330" cy="923330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i="1" dirty="0" smtClean="0"/>
              <a:t>For variable with period </a:t>
            </a:r>
            <a:r>
              <a:rPr lang="en-US" i="1" smtClean="0"/>
              <a:t>T:</a:t>
            </a:r>
            <a:endParaRPr lang="en-US" i="1" dirty="0"/>
          </a:p>
          <a:p>
            <a:pPr algn="ctr"/>
            <a:r>
              <a:rPr lang="en-US" i="1" dirty="0" err="1" smtClean="0"/>
              <a:t>cos_var</a:t>
            </a:r>
            <a:r>
              <a:rPr lang="en-US" i="1" dirty="0" smtClean="0"/>
              <a:t> = 2π cos(</a:t>
            </a:r>
            <a:r>
              <a:rPr lang="en-US" i="1" dirty="0" err="1" smtClean="0"/>
              <a:t>var</a:t>
            </a:r>
            <a:r>
              <a:rPr lang="en-US" i="1" dirty="0" smtClean="0"/>
              <a:t> / T)</a:t>
            </a:r>
          </a:p>
          <a:p>
            <a:pPr algn="ctr"/>
            <a:r>
              <a:rPr lang="en-US" i="1" dirty="0" err="1" smtClean="0"/>
              <a:t>sin_var</a:t>
            </a:r>
            <a:r>
              <a:rPr lang="en-US" i="1" dirty="0" smtClean="0"/>
              <a:t> </a:t>
            </a:r>
            <a:r>
              <a:rPr lang="en-US" i="1" dirty="0"/>
              <a:t>= 2π </a:t>
            </a:r>
            <a:r>
              <a:rPr lang="en-US" i="1" dirty="0" smtClean="0"/>
              <a:t>sin(</a:t>
            </a:r>
            <a:r>
              <a:rPr lang="en-US" i="1" dirty="0" err="1" smtClean="0"/>
              <a:t>var</a:t>
            </a:r>
            <a:r>
              <a:rPr lang="en-US" i="1" dirty="0" smtClean="0"/>
              <a:t> / T)</a:t>
            </a:r>
            <a:endParaRPr lang="en-US" i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2390" y="1534180"/>
            <a:ext cx="3499452" cy="2467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8118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5445369" cy="1325563"/>
          </a:xfrm>
        </p:spPr>
        <p:txBody>
          <a:bodyPr/>
          <a:lstStyle/>
          <a:p>
            <a:r>
              <a:rPr lang="en-US" smtClean="0"/>
              <a:t>Lagged </a:t>
            </a:r>
            <a:r>
              <a:rPr lang="en-US" smtClean="0"/>
              <a:t>Predictors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605954" cy="4351338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 smtClean="0"/>
              <a:t>Lagged explanatory variables </a:t>
            </a:r>
            <a:r>
              <a:rPr lang="en-US" dirty="0" smtClean="0"/>
              <a:t>are among the most important inputs for forecasting models</a:t>
            </a:r>
          </a:p>
          <a:p>
            <a:r>
              <a:rPr lang="en-US" dirty="0" smtClean="0"/>
              <a:t>We can include observations of the target variable and other explanatory variables from any time before the forecast horizon, </a:t>
            </a:r>
            <a:r>
              <a:rPr lang="en-US" u="sng" dirty="0" smtClean="0"/>
              <a:t>but not after</a:t>
            </a:r>
          </a:p>
          <a:p>
            <a:r>
              <a:rPr lang="en-US" dirty="0" smtClean="0"/>
              <a:t>Depending on the context, you may want to include 24hr, 1wk, 1yr lagged variables: you can use autocorrelation to inform your decision</a:t>
            </a:r>
          </a:p>
          <a:p>
            <a:r>
              <a:rPr lang="en-US" dirty="0" smtClean="0"/>
              <a:t>1 year might be useful for solar PV, but we don’t have enough data </a:t>
            </a:r>
            <a:r>
              <a:rPr lang="en-US" dirty="0" smtClean="0">
                <a:sym typeface="Wingdings"/>
              </a:rPr>
              <a:t> </a:t>
            </a:r>
            <a:endParaRPr lang="en-US" dirty="0" smtClean="0"/>
          </a:p>
          <a:p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620916" y="1983009"/>
            <a:ext cx="1891648" cy="156966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AU" sz="1600" i="1" dirty="0" smtClean="0"/>
              <a:t>Use lag(vector, N) to create a new vector that is lagged by N steps, with the </a:t>
            </a:r>
            <a:r>
              <a:rPr lang="en-AU" sz="1600" i="1" smtClean="0"/>
              <a:t>initial values padded with NA </a:t>
            </a:r>
            <a:endParaRPr lang="en-US" sz="1600" i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b="1791"/>
          <a:stretch/>
        </p:blipFill>
        <p:spPr>
          <a:xfrm>
            <a:off x="8553829" y="4493179"/>
            <a:ext cx="1701800" cy="168378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296893" y="4001293"/>
            <a:ext cx="22156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i="1" dirty="0" smtClean="0"/>
              <a:t>Lagged values with N=1</a:t>
            </a:r>
            <a:endParaRPr lang="en-US" sz="1600" b="1" i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6581362" y="309178"/>
                <a:ext cx="3755086" cy="1225207"/>
              </a:xfrm>
              <a:prstGeom prst="rect">
                <a:avLst/>
              </a:prstGeom>
              <a:ln>
                <a:prstDash val="dash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i="1" dirty="0" smtClean="0"/>
                  <a:t>In general: if we are forecasting a variable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AU" b="0" i="1" smtClean="0"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AU" b="0" i="1" smtClean="0"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i="1" dirty="0" smtClean="0"/>
                  <a:t> with a forecast horizon of </a:t>
                </a:r>
                <a14:m>
                  <m:oMath xmlns:m="http://schemas.openxmlformats.org/officeDocument/2006/math">
                    <m:r>
                      <a:rPr lang="en-AU" b="0" i="1" smtClean="0">
                        <a:latin typeface="Cambria Math" charset="0"/>
                      </a:rPr>
                      <m:t>𝐻</m:t>
                    </m:r>
                  </m:oMath>
                </a14:m>
                <a:r>
                  <a:rPr lang="en-US" i="1" dirty="0" smtClean="0"/>
                  <a:t> </a:t>
                </a:r>
                <a:r>
                  <a:rPr lang="en-US" i="1" dirty="0" err="1" smtClean="0"/>
                  <a:t>timesteps</a:t>
                </a:r>
                <a:r>
                  <a:rPr lang="en-US" i="1" dirty="0" smtClean="0"/>
                  <a:t>, we can use any observations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AU" i="1"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AU" i="1">
                            <a:latin typeface="Cambria Math" charset="0"/>
                          </a:rPr>
                          <m:t>𝑡</m:t>
                        </m:r>
                        <m:r>
                          <a:rPr lang="en-AU" b="0" i="1" smtClean="0">
                            <a:latin typeface="Cambria Math" charset="0"/>
                          </a:rPr>
                          <m:t>−</m:t>
                        </m:r>
                        <m:r>
                          <a:rPr lang="en-AU" b="0" i="1" smtClean="0">
                            <a:latin typeface="Cambria Math" charset="0"/>
                          </a:rPr>
                          <m:t>𝑘</m:t>
                        </m:r>
                        <m:r>
                          <a:rPr lang="en-AU" b="0" i="1" smtClean="0">
                            <a:latin typeface="Cambria Math" charset="0"/>
                          </a:rPr>
                          <m:t> | </m:t>
                        </m:r>
                        <m:r>
                          <a:rPr lang="en-AU" b="0" i="1" smtClean="0">
                            <a:latin typeface="Cambria Math" charset="0"/>
                          </a:rPr>
                          <m:t>𝑘</m:t>
                        </m:r>
                        <m:r>
                          <a:rPr lang="en-AU" b="0" i="1" smtClean="0">
                            <a:latin typeface="Cambria Math" charset="0"/>
                          </a:rPr>
                          <m:t>≥</m:t>
                        </m:r>
                        <m:r>
                          <a:rPr lang="en-AU" b="0" i="1" smtClean="0">
                            <a:latin typeface="Cambria Math" charset="0"/>
                          </a:rPr>
                          <m:t>𝐻</m:t>
                        </m:r>
                      </m:sub>
                    </m:sSub>
                  </m:oMath>
                </a14:m>
                <a:endParaRPr lang="en-US" i="1" dirty="0"/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1362" y="309178"/>
                <a:ext cx="3755086" cy="1225207"/>
              </a:xfrm>
              <a:prstGeom prst="rect">
                <a:avLst/>
              </a:prstGeom>
              <a:blipFill rotWithShape="0">
                <a:blip r:embed="rId3"/>
                <a:stretch>
                  <a:fillRect t="-2463" r="-324" b="-25616"/>
                </a:stretch>
              </a:blipFill>
              <a:ln>
                <a:prstDash val="dash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453895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Pre-Processing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7309338" cy="4351338"/>
          </a:xfrm>
        </p:spPr>
        <p:txBody>
          <a:bodyPr>
            <a:normAutofit fontScale="92500"/>
          </a:bodyPr>
          <a:lstStyle/>
          <a:p>
            <a:r>
              <a:rPr lang="en-US" dirty="0"/>
              <a:t>Task: create a function for pre-processing your data</a:t>
            </a:r>
          </a:p>
          <a:p>
            <a:pPr lvl="1"/>
            <a:r>
              <a:rPr lang="en-US" dirty="0"/>
              <a:t>Add 24 hour lagged variables for: </a:t>
            </a:r>
          </a:p>
          <a:p>
            <a:pPr lvl="2"/>
            <a:r>
              <a:rPr lang="en-US" dirty="0"/>
              <a:t>Electricity </a:t>
            </a:r>
          </a:p>
          <a:p>
            <a:pPr lvl="2"/>
            <a:r>
              <a:rPr lang="en-US" dirty="0"/>
              <a:t>Direct irradiance </a:t>
            </a:r>
          </a:p>
          <a:p>
            <a:pPr lvl="2"/>
            <a:r>
              <a:rPr lang="en-US" dirty="0"/>
              <a:t>Diffuse irradiance</a:t>
            </a:r>
          </a:p>
          <a:p>
            <a:pPr lvl="2"/>
            <a:r>
              <a:rPr lang="en-US" dirty="0"/>
              <a:t>Temperature</a:t>
            </a:r>
          </a:p>
          <a:p>
            <a:pPr lvl="1"/>
            <a:r>
              <a:rPr lang="en-US" dirty="0"/>
              <a:t>Add the sine and cosine transforms of week and hour variables</a:t>
            </a:r>
          </a:p>
          <a:p>
            <a:r>
              <a:rPr lang="en-US" dirty="0"/>
              <a:t>Task: pre-process your training and testing data </a:t>
            </a:r>
            <a:r>
              <a:rPr lang="en-US" b="1" dirty="0"/>
              <a:t>separately</a:t>
            </a:r>
            <a:r>
              <a:rPr lang="en-US" dirty="0"/>
              <a:t> with the cleaning function</a:t>
            </a:r>
          </a:p>
          <a:p>
            <a:r>
              <a:rPr lang="en-US" dirty="0"/>
              <a:t>Task: drop the NA values from your training data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9503" y="2274278"/>
            <a:ext cx="3036199" cy="2010815"/>
          </a:xfrm>
          <a:prstGeom prst="rect">
            <a:avLst/>
          </a:prstGeom>
          <a:ln w="12700">
            <a:solidFill>
              <a:schemeClr val="bg2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1863929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Lecture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Intro to dates, times and the </a:t>
            </a:r>
            <a:r>
              <a:rPr lang="en-US" dirty="0" err="1" smtClean="0"/>
              <a:t>lubridate</a:t>
            </a:r>
            <a:r>
              <a:rPr lang="en-US" dirty="0" smtClean="0"/>
              <a:t> package</a:t>
            </a:r>
          </a:p>
          <a:p>
            <a:r>
              <a:rPr lang="en-US" dirty="0" smtClean="0"/>
              <a:t>Time series forecasting (Renewables Ninja)</a:t>
            </a:r>
            <a:endParaRPr lang="en-US" dirty="0" smtClean="0"/>
          </a:p>
          <a:p>
            <a:r>
              <a:rPr lang="en-US" dirty="0" smtClean="0"/>
              <a:t>NILM competition</a:t>
            </a:r>
            <a:r>
              <a:rPr lang="en-US" dirty="0" smtClean="0"/>
              <a:t> launch!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0027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Fitting Models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825625"/>
            <a:ext cx="7117080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This week we will introduce a new model: the </a:t>
            </a:r>
            <a:r>
              <a:rPr lang="en-US" b="1" dirty="0" smtClean="0"/>
              <a:t>random forest</a:t>
            </a:r>
          </a:p>
          <a:p>
            <a:r>
              <a:rPr lang="en-US" dirty="0" smtClean="0"/>
              <a:t>Random forests fit many different decision trees using </a:t>
            </a:r>
            <a:r>
              <a:rPr lang="en-US" b="1" dirty="0" smtClean="0"/>
              <a:t>different features </a:t>
            </a:r>
            <a:r>
              <a:rPr lang="en-US" dirty="0" smtClean="0"/>
              <a:t>(sampled randomly</a:t>
            </a:r>
            <a:r>
              <a:rPr lang="en-US" dirty="0" smtClean="0"/>
              <a:t>) and </a:t>
            </a:r>
            <a:r>
              <a:rPr lang="en-US" b="1" dirty="0" smtClean="0"/>
              <a:t>with different data </a:t>
            </a:r>
          </a:p>
          <a:p>
            <a:r>
              <a:rPr lang="en-US" dirty="0" smtClean="0"/>
              <a:t>The forest of trees are used to calculate an average prediction</a:t>
            </a:r>
            <a:endParaRPr lang="en-US" dirty="0" smtClean="0"/>
          </a:p>
          <a:p>
            <a:r>
              <a:rPr lang="en-US" dirty="0" smtClean="0"/>
              <a:t>Task: fit the following models to the training data</a:t>
            </a:r>
          </a:p>
          <a:p>
            <a:pPr lvl="1"/>
            <a:r>
              <a:rPr lang="en-US" dirty="0"/>
              <a:t>Linear </a:t>
            </a:r>
            <a:r>
              <a:rPr lang="en-US" dirty="0" smtClean="0"/>
              <a:t>Regression</a:t>
            </a:r>
          </a:p>
          <a:p>
            <a:pPr lvl="1"/>
            <a:r>
              <a:rPr lang="en-US" dirty="0" smtClean="0"/>
              <a:t>Decision Tree (</a:t>
            </a:r>
            <a:r>
              <a:rPr lang="en-US" dirty="0" err="1" smtClean="0"/>
              <a:t>minsplit</a:t>
            </a:r>
            <a:r>
              <a:rPr lang="en-US" dirty="0" smtClean="0"/>
              <a:t> = 10)</a:t>
            </a:r>
          </a:p>
          <a:p>
            <a:pPr lvl="1"/>
            <a:r>
              <a:rPr lang="en-US" dirty="0" smtClean="0"/>
              <a:t>Random Forest (</a:t>
            </a:r>
            <a:r>
              <a:rPr lang="en-US" dirty="0" err="1" smtClean="0"/>
              <a:t>ntree</a:t>
            </a:r>
            <a:r>
              <a:rPr lang="en-US" dirty="0" smtClean="0"/>
              <a:t> = 200)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116325" y="4799083"/>
            <a:ext cx="2969895" cy="830997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AU" sz="1600" i="1" dirty="0" smtClean="0"/>
              <a:t>Use </a:t>
            </a:r>
            <a:r>
              <a:rPr lang="en-AU" sz="1600" i="1" dirty="0" err="1" smtClean="0"/>
              <a:t>randomForest</a:t>
            </a:r>
            <a:r>
              <a:rPr lang="en-AU" sz="1600" i="1" dirty="0" smtClean="0"/>
              <a:t>(formula, data, arguments</a:t>
            </a:r>
            <a:r>
              <a:rPr lang="mr-IN" sz="1600" i="1" dirty="0" smtClean="0"/>
              <a:t>…</a:t>
            </a:r>
            <a:r>
              <a:rPr lang="en-AU" sz="1600" i="1" dirty="0" smtClean="0"/>
              <a:t>) to fit a random forest model</a:t>
            </a:r>
            <a:endParaRPr lang="en-US" sz="1600" i="1" dirty="0"/>
          </a:p>
        </p:txBody>
      </p:sp>
    </p:spTree>
    <p:extLst>
      <p:ext uri="{BB962C8B-B14F-4D97-AF65-F5344CB8AC3E}">
        <p14:creationId xmlns:p14="http://schemas.microsoft.com/office/powerpoint/2010/main" val="12503073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Evaluating the 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Task: calculate the predictions based on the training data, storing them in a data frame with the following columns: </a:t>
            </a:r>
          </a:p>
          <a:p>
            <a:pPr lvl="1"/>
            <a:r>
              <a:rPr lang="en-US" dirty="0" smtClean="0"/>
              <a:t>Timestamp</a:t>
            </a:r>
          </a:p>
          <a:p>
            <a:pPr lvl="1"/>
            <a:r>
              <a:rPr lang="en-US" dirty="0" smtClean="0"/>
              <a:t>Actual value</a:t>
            </a:r>
          </a:p>
          <a:p>
            <a:pPr lvl="1"/>
            <a:r>
              <a:rPr lang="en-US" dirty="0" smtClean="0"/>
              <a:t>Linear model prediction</a:t>
            </a:r>
          </a:p>
          <a:p>
            <a:pPr lvl="1"/>
            <a:r>
              <a:rPr lang="en-US" dirty="0" smtClean="0"/>
              <a:t>Decision tree prediction</a:t>
            </a:r>
          </a:p>
          <a:p>
            <a:pPr lvl="1"/>
            <a:r>
              <a:rPr lang="en-US" dirty="0" smtClean="0"/>
              <a:t>Random forest prediction</a:t>
            </a:r>
            <a:endParaRPr lang="en-US" dirty="0"/>
          </a:p>
          <a:p>
            <a:r>
              <a:rPr lang="en-US" dirty="0" smtClean="0"/>
              <a:t>The simplest forecast assumes that the forecast is the same as the last observation: called a </a:t>
            </a:r>
            <a:r>
              <a:rPr lang="en-US" b="1" dirty="0" smtClean="0"/>
              <a:t>naïve forecast </a:t>
            </a:r>
            <a:r>
              <a:rPr lang="en-US" dirty="0" smtClean="0"/>
              <a:t>or </a:t>
            </a:r>
            <a:r>
              <a:rPr lang="en-US" b="1" dirty="0" smtClean="0"/>
              <a:t>persistence forecast</a:t>
            </a:r>
          </a:p>
          <a:p>
            <a:r>
              <a:rPr lang="en-US" dirty="0" smtClean="0"/>
              <a:t>Task</a:t>
            </a:r>
            <a:r>
              <a:rPr lang="en-US" dirty="0"/>
              <a:t>: add a naïve (</a:t>
            </a:r>
            <a:r>
              <a:rPr lang="en-US" dirty="0" smtClean="0"/>
              <a:t>persistence) </a:t>
            </a:r>
            <a:r>
              <a:rPr lang="en-US" dirty="0" smtClean="0"/>
              <a:t>forecast to your predictions dat</a:t>
            </a:r>
            <a:r>
              <a:rPr lang="en-US" dirty="0" smtClean="0"/>
              <a:t>a frame</a:t>
            </a:r>
            <a:endParaRPr lang="en-US" dirty="0" smtClean="0"/>
          </a:p>
          <a:p>
            <a:r>
              <a:rPr lang="en-US" dirty="0" smtClean="0"/>
              <a:t>Task: calculate the RMSE of each of the models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2238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6097270" cy="1325563"/>
          </a:xfrm>
        </p:spPr>
        <p:txBody>
          <a:bodyPr/>
          <a:lstStyle/>
          <a:p>
            <a:r>
              <a:rPr lang="en-US" dirty="0" smtClean="0"/>
              <a:t>Plotting Residuals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r>
              <a:rPr lang="en-US" dirty="0" smtClean="0"/>
              <a:t>Now we will investigate the residuals for each model</a:t>
            </a:r>
          </a:p>
          <a:p>
            <a:r>
              <a:rPr lang="en-US" dirty="0" smtClean="0"/>
              <a:t>Task: plot the predicted vs. actual values for each model</a:t>
            </a:r>
          </a:p>
          <a:p>
            <a:r>
              <a:rPr lang="en-US" dirty="0" smtClean="0"/>
              <a:t>Task: </a:t>
            </a:r>
            <a:r>
              <a:rPr lang="en-US" dirty="0" err="1" smtClean="0"/>
              <a:t>colour</a:t>
            </a:r>
            <a:r>
              <a:rPr lang="en-US" dirty="0" smtClean="0"/>
              <a:t> each point by quarter </a:t>
            </a:r>
          </a:p>
          <a:p>
            <a:r>
              <a:rPr lang="en-US" dirty="0" smtClean="0"/>
              <a:t>Task: plot the residuals of the random forest model with respect to time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5470" y="465949"/>
            <a:ext cx="4704080" cy="33181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5470" y="3884948"/>
            <a:ext cx="3977100" cy="2803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0080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Evaluation on Test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will now employ our models to predict the solar PV output on the out-of-sample data (October onwards)</a:t>
            </a:r>
          </a:p>
          <a:p>
            <a:r>
              <a:rPr lang="en-US" dirty="0" smtClean="0"/>
              <a:t>Task: make your predictions on the (pre-processed) test data </a:t>
            </a:r>
          </a:p>
          <a:p>
            <a:r>
              <a:rPr lang="en-US" dirty="0" smtClean="0"/>
              <a:t>Task: calculate the RMSE on your test data</a:t>
            </a:r>
          </a:p>
          <a:p>
            <a:r>
              <a:rPr lang="en-US" dirty="0" smtClean="0"/>
              <a:t>Which model performed best? What are the limitations of the random forest model?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69571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054090" cy="4351338"/>
          </a:xfrm>
        </p:spPr>
        <p:txBody>
          <a:bodyPr/>
          <a:lstStyle/>
          <a:p>
            <a:r>
              <a:rPr lang="en-US" i="1" dirty="0"/>
              <a:t>Forecasting: Principles and Practice </a:t>
            </a:r>
            <a:r>
              <a:rPr lang="en-US" i="1" dirty="0" smtClean="0"/>
              <a:t>by Rob J Hyndman and </a:t>
            </a:r>
            <a:r>
              <a:rPr lang="en-US" i="1" dirty="0"/>
              <a:t>George </a:t>
            </a:r>
            <a:r>
              <a:rPr lang="en-US" i="1" dirty="0" err="1" smtClean="0"/>
              <a:t>Athanasopoulos</a:t>
            </a:r>
            <a:endParaRPr lang="en-US" i="1" dirty="0" smtClean="0"/>
          </a:p>
          <a:p>
            <a:r>
              <a:rPr lang="en-US" dirty="0" smtClean="0"/>
              <a:t>Excellent (free) book with R examples and more focus on traditional time series methods</a:t>
            </a:r>
            <a:endParaRPr lang="en-US" dirty="0"/>
          </a:p>
        </p:txBody>
      </p:sp>
      <p:pic>
        <p:nvPicPr>
          <p:cNvPr id="1026" name="Picture 2" descr="https://otexts.com/fpp2/fpp2_cove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2320" y="633413"/>
            <a:ext cx="3810000" cy="5543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94678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4777154" cy="1325563"/>
          </a:xfrm>
        </p:spPr>
        <p:txBody>
          <a:bodyPr/>
          <a:lstStyle/>
          <a:p>
            <a:r>
              <a:rPr lang="en-US" dirty="0" err="1" smtClean="0"/>
              <a:t>Kaggle</a:t>
            </a:r>
            <a:r>
              <a:rPr lang="en-US" dirty="0" smtClean="0"/>
              <a:t> Competition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280880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Today we are launching a </a:t>
            </a:r>
            <a:r>
              <a:rPr lang="en-US" dirty="0" err="1" smtClean="0"/>
              <a:t>Kaggle</a:t>
            </a:r>
            <a:r>
              <a:rPr lang="en-US" dirty="0" smtClean="0"/>
              <a:t> competition looking at non-intrusive load monitoring (NILM)</a:t>
            </a:r>
          </a:p>
          <a:p>
            <a:r>
              <a:rPr lang="en-US" dirty="0" smtClean="0"/>
              <a:t>Your task is to predict </a:t>
            </a:r>
            <a:r>
              <a:rPr lang="en-US" b="1" dirty="0" smtClean="0"/>
              <a:t>appliances</a:t>
            </a:r>
            <a:r>
              <a:rPr lang="en-US" dirty="0" smtClean="0"/>
              <a:t> being used based on recorded samples of voltage and current</a:t>
            </a:r>
          </a:p>
          <a:p>
            <a:r>
              <a:rPr lang="en-US" dirty="0" smtClean="0"/>
              <a:t>75% of the data is available in a training data set, 25% is held back in a test set</a:t>
            </a:r>
          </a:p>
          <a:p>
            <a:r>
              <a:rPr lang="en-US" dirty="0" smtClean="0"/>
              <a:t>You will be marked on </a:t>
            </a:r>
            <a:r>
              <a:rPr lang="en-US" b="1" dirty="0" smtClean="0"/>
              <a:t>classification accuracy</a:t>
            </a:r>
          </a:p>
          <a:p>
            <a:r>
              <a:rPr lang="en-US" dirty="0" smtClean="0"/>
              <a:t>Deadline is </a:t>
            </a:r>
            <a:r>
              <a:rPr lang="en-US" u="sng" dirty="0" smtClean="0"/>
              <a:t>Wednesday 17</a:t>
            </a:r>
            <a:r>
              <a:rPr lang="en-US" u="sng" baseline="30000" dirty="0" smtClean="0"/>
              <a:t>th</a:t>
            </a:r>
            <a:r>
              <a:rPr lang="en-US" u="sng" dirty="0" smtClean="0"/>
              <a:t> November @ 11:59pm </a:t>
            </a:r>
            <a:endParaRPr lang="en-US" u="sng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0907" t="1556" r="11822"/>
          <a:stretch/>
        </p:blipFill>
        <p:spPr>
          <a:xfrm>
            <a:off x="7119080" y="916786"/>
            <a:ext cx="4028100" cy="361986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582257" y="365125"/>
            <a:ext cx="3173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/>
              <a:t>Correlation of </a:t>
            </a:r>
            <a:r>
              <a:rPr lang="en-US" b="1" i="1" smtClean="0"/>
              <a:t>training features</a:t>
            </a:r>
            <a:endParaRPr lang="en-US" b="1" i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8983" y="5023941"/>
            <a:ext cx="3738197" cy="145798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053258" y="4718981"/>
            <a:ext cx="24496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/>
              <a:t>Class labels (</a:t>
            </a:r>
            <a:r>
              <a:rPr lang="en-US" b="1" i="1" smtClean="0"/>
              <a:t>28 in total)</a:t>
            </a:r>
            <a:endParaRPr lang="en-US" b="1" i="1" dirty="0"/>
          </a:p>
        </p:txBody>
      </p:sp>
    </p:spTree>
    <p:extLst>
      <p:ext uri="{BB962C8B-B14F-4D97-AF65-F5344CB8AC3E}">
        <p14:creationId xmlns:p14="http://schemas.microsoft.com/office/powerpoint/2010/main" val="19062639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Minimum Viable Submission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140569" cy="4351338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Make a submission is as simple as uploading a CSV file with</a:t>
            </a:r>
            <a:r>
              <a:rPr lang="en-US" dirty="0"/>
              <a:t> </a:t>
            </a:r>
            <a:r>
              <a:rPr lang="en-US" dirty="0" smtClean="0"/>
              <a:t>2 columns: </a:t>
            </a:r>
          </a:p>
          <a:p>
            <a:pPr lvl="1"/>
            <a:r>
              <a:rPr lang="en-US" dirty="0" smtClean="0"/>
              <a:t>id (corresponding to the ids in the test set)</a:t>
            </a:r>
          </a:p>
          <a:p>
            <a:pPr lvl="1"/>
            <a:r>
              <a:rPr lang="en-US" dirty="0"/>
              <a:t>a</a:t>
            </a:r>
            <a:r>
              <a:rPr lang="en-US" dirty="0" smtClean="0"/>
              <a:t>ppliances (your prediction)</a:t>
            </a:r>
          </a:p>
          <a:p>
            <a:r>
              <a:rPr lang="en-US" dirty="0" smtClean="0"/>
              <a:t>We have made available a minimum viable submission: fitting a model, making predictions and saving the submission to a .CSV file</a:t>
            </a:r>
          </a:p>
          <a:p>
            <a:r>
              <a:rPr lang="en-US" b="1" dirty="0" smtClean="0"/>
              <a:t>If nothing else, try submitting an improved decision tree with some hyper-parameter tuning!</a:t>
            </a:r>
          </a:p>
          <a:p>
            <a:r>
              <a:rPr lang="en-US" dirty="0" smtClean="0"/>
              <a:t>More details are available on the </a:t>
            </a:r>
            <a:r>
              <a:rPr lang="en-US" dirty="0" err="1" smtClean="0"/>
              <a:t>Kaggle</a:t>
            </a:r>
            <a:r>
              <a:rPr lang="en-US" dirty="0" smtClean="0"/>
              <a:t> webpage </a:t>
            </a:r>
            <a:r>
              <a:rPr lang="en-US" dirty="0" smtClean="0">
                <a:sym typeface="Wingdings"/>
              </a:rPr>
              <a:t> </a:t>
            </a:r>
            <a:r>
              <a:rPr lang="en-US" dirty="0" smtClean="0"/>
              <a:t>Good luck!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9700" y="2617971"/>
            <a:ext cx="4864100" cy="1981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690338" y="2222018"/>
            <a:ext cx="1976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/>
              <a:t>Submission format</a:t>
            </a:r>
            <a:endParaRPr lang="en-US" b="1" i="1" dirty="0"/>
          </a:p>
        </p:txBody>
      </p:sp>
      <p:sp>
        <p:nvSpPr>
          <p:cNvPr id="6" name="Rectangle 5"/>
          <p:cNvSpPr/>
          <p:nvPr/>
        </p:nvSpPr>
        <p:spPr>
          <a:xfrm>
            <a:off x="2262554" y="6126858"/>
            <a:ext cx="670215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i="1" dirty="0"/>
              <a:t>https</a:t>
            </a:r>
            <a:r>
              <a:rPr lang="en-US" sz="2800" b="1" i="1" dirty="0" smtClean="0"/>
              <a:t>://</a:t>
            </a:r>
            <a:r>
              <a:rPr lang="en-US" sz="2800" b="1" i="1" dirty="0" err="1" smtClean="0"/>
              <a:t>www.kaggle.com</a:t>
            </a:r>
            <a:r>
              <a:rPr lang="en-US" sz="2800" b="1" i="1" dirty="0" smtClean="0"/>
              <a:t>/c/esda-nilm-2021</a:t>
            </a:r>
            <a:endParaRPr lang="en-US" sz="2800" b="1" i="1" dirty="0"/>
          </a:p>
        </p:txBody>
      </p:sp>
    </p:spTree>
    <p:extLst>
      <p:ext uri="{BB962C8B-B14F-4D97-AF65-F5344CB8AC3E}">
        <p14:creationId xmlns:p14="http://schemas.microsoft.com/office/powerpoint/2010/main" val="5364734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Challenges of Dates and Times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46406"/>
            <a:ext cx="10515600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Handling dates and times (AKA date-times) in R (and other languages) can be challenging </a:t>
            </a:r>
          </a:p>
          <a:p>
            <a:r>
              <a:rPr lang="en-US" dirty="0" smtClean="0"/>
              <a:t>There is no universally used format for dates and times: </a:t>
            </a:r>
          </a:p>
          <a:p>
            <a:pPr lvl="1"/>
            <a:r>
              <a:rPr lang="en-US" dirty="0" smtClean="0"/>
              <a:t>9am 25</a:t>
            </a:r>
            <a:r>
              <a:rPr lang="en-US" baseline="30000" dirty="0" smtClean="0"/>
              <a:t>th</a:t>
            </a:r>
            <a:r>
              <a:rPr lang="en-US" dirty="0" smtClean="0"/>
              <a:t> Dec 2021</a:t>
            </a:r>
          </a:p>
          <a:p>
            <a:pPr lvl="1"/>
            <a:r>
              <a:rPr lang="en-US" dirty="0" smtClean="0"/>
              <a:t>2021-12-25 09:00</a:t>
            </a:r>
          </a:p>
          <a:p>
            <a:pPr lvl="1"/>
            <a:r>
              <a:rPr lang="en-US" dirty="0" smtClean="0"/>
              <a:t>9:00:00 2021/12/25</a:t>
            </a:r>
          </a:p>
          <a:p>
            <a:r>
              <a:rPr lang="en-US" dirty="0"/>
              <a:t>Furthermore, </a:t>
            </a:r>
            <a:r>
              <a:rPr lang="en-US" dirty="0" smtClean="0"/>
              <a:t>local time zones (including daylight savings) mean that the time isn’t the same everywhere in the world</a:t>
            </a:r>
          </a:p>
          <a:p>
            <a:r>
              <a:rPr lang="en-US" dirty="0" smtClean="0"/>
              <a:t>Coordinated Universal Time (</a:t>
            </a:r>
            <a:r>
              <a:rPr lang="en-US" b="1" dirty="0" smtClean="0"/>
              <a:t>UTC</a:t>
            </a:r>
            <a:r>
              <a:rPr lang="en-US" dirty="0" smtClean="0"/>
              <a:t>) is the standard time zone that is most widely used as a reference point, but often the local time is more informative</a:t>
            </a:r>
          </a:p>
          <a:p>
            <a:r>
              <a:rPr lang="en-US" dirty="0" smtClean="0"/>
              <a:t>Plus leap years (and even leap seconds) can pose problems! Not every day has 24 hours</a:t>
            </a:r>
            <a:r>
              <a:rPr lang="en-AU" dirty="0" smtClean="0"/>
              <a:t>... 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8135405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85907"/>
            <a:ext cx="6102927" cy="1325563"/>
          </a:xfrm>
        </p:spPr>
        <p:txBody>
          <a:bodyPr/>
          <a:lstStyle/>
          <a:p>
            <a:r>
              <a:rPr lang="en-US" dirty="0" smtClean="0"/>
              <a:t>Parsing Dates and Times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102927" cy="4351338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Dates and times should be treated as their own data types: not as strings!</a:t>
            </a:r>
          </a:p>
          <a:p>
            <a:r>
              <a:rPr lang="en-US" dirty="0" smtClean="0"/>
              <a:t>There are 3 types of date/time object:</a:t>
            </a:r>
          </a:p>
          <a:p>
            <a:pPr lvl="1"/>
            <a:r>
              <a:rPr lang="en-US" dirty="0" smtClean="0"/>
              <a:t>date</a:t>
            </a:r>
          </a:p>
          <a:p>
            <a:pPr lvl="1"/>
            <a:r>
              <a:rPr lang="en-US" dirty="0" smtClean="0"/>
              <a:t>time</a:t>
            </a:r>
          </a:p>
          <a:p>
            <a:pPr lvl="1"/>
            <a:r>
              <a:rPr lang="en-US" dirty="0" smtClean="0"/>
              <a:t>date-time (AKA </a:t>
            </a:r>
            <a:r>
              <a:rPr lang="en-US" dirty="0" err="1" smtClean="0"/>
              <a:t>POSIXct</a:t>
            </a:r>
            <a:r>
              <a:rPr lang="en-US" dirty="0" smtClean="0"/>
              <a:t>) </a:t>
            </a:r>
          </a:p>
          <a:p>
            <a:r>
              <a:rPr lang="en-US" dirty="0" smtClean="0"/>
              <a:t>When you read in data with a timestamp or date column, it will often not be automatically converted to date/time data</a:t>
            </a:r>
          </a:p>
          <a:p>
            <a:r>
              <a:rPr lang="en-US" dirty="0" smtClean="0"/>
              <a:t>The </a:t>
            </a:r>
            <a:r>
              <a:rPr lang="en-US" b="1" dirty="0" err="1" smtClean="0"/>
              <a:t>lubridate</a:t>
            </a:r>
            <a:r>
              <a:rPr lang="en-US" dirty="0" smtClean="0"/>
              <a:t> package has intelligent functions like `</a:t>
            </a:r>
            <a:r>
              <a:rPr lang="en-US" dirty="0" err="1" smtClean="0"/>
              <a:t>ymd</a:t>
            </a:r>
            <a:r>
              <a:rPr lang="en-US" dirty="0" smtClean="0"/>
              <a:t>()` or `</a:t>
            </a:r>
            <a:r>
              <a:rPr lang="en-US" dirty="0" err="1" smtClean="0"/>
              <a:t>dmy_hms</a:t>
            </a:r>
            <a:r>
              <a:rPr lang="en-US" dirty="0" smtClean="0"/>
              <a:t>()` for converting to date/time objects</a:t>
            </a:r>
          </a:p>
          <a:p>
            <a:r>
              <a:rPr lang="en-US" dirty="0" smtClean="0"/>
              <a:t>Identify the order of years, months, days, hours, minutes and seconds, then apply the relevant function on the right</a:t>
            </a:r>
          </a:p>
          <a:p>
            <a:r>
              <a:rPr lang="en-US" dirty="0" smtClean="0"/>
              <a:t>Task: convert the following dates/times to date or date-time variables:</a:t>
            </a:r>
          </a:p>
          <a:p>
            <a:pPr lvl="1"/>
            <a:r>
              <a:rPr lang="en-US" dirty="0" smtClean="0"/>
              <a:t>March 3</a:t>
            </a:r>
            <a:r>
              <a:rPr lang="en-US" baseline="30000" dirty="0" smtClean="0"/>
              <a:t>rd</a:t>
            </a:r>
            <a:r>
              <a:rPr lang="en-US" dirty="0" smtClean="0"/>
              <a:t> 2003</a:t>
            </a:r>
          </a:p>
          <a:p>
            <a:pPr lvl="1"/>
            <a:r>
              <a:rPr lang="en-US" dirty="0" smtClean="0"/>
              <a:t>16:00:00 14.11.2030</a:t>
            </a:r>
          </a:p>
          <a:p>
            <a:pPr lvl="1"/>
            <a:r>
              <a:rPr lang="en-US" dirty="0" smtClean="0"/>
              <a:t>Tuesday 2</a:t>
            </a:r>
            <a:r>
              <a:rPr lang="en-US" baseline="30000" dirty="0" smtClean="0"/>
              <a:t>nd</a:t>
            </a:r>
            <a:r>
              <a:rPr lang="en-US" dirty="0" smtClean="0"/>
              <a:t> August 1966 7:30pm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0436" y="1551132"/>
            <a:ext cx="4368800" cy="40259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689247" y="1048688"/>
            <a:ext cx="3131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/>
              <a:t>From the </a:t>
            </a:r>
            <a:r>
              <a:rPr lang="en-US" b="1" i="1" dirty="0" err="1" smtClean="0"/>
              <a:t>lubridate</a:t>
            </a:r>
            <a:r>
              <a:rPr lang="en-US" b="1" i="1" dirty="0" smtClean="0"/>
              <a:t> cheat sheet</a:t>
            </a:r>
            <a:endParaRPr lang="en-US" b="1" i="1" dirty="0"/>
          </a:p>
        </p:txBody>
      </p:sp>
    </p:spTree>
    <p:extLst>
      <p:ext uri="{BB962C8B-B14F-4D97-AF65-F5344CB8AC3E}">
        <p14:creationId xmlns:p14="http://schemas.microsoft.com/office/powerpoint/2010/main" val="20362988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Date-Time Arithmetic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282690" cy="4380865"/>
          </a:xfrm>
        </p:spPr>
        <p:txBody>
          <a:bodyPr>
            <a:normAutofit/>
          </a:bodyPr>
          <a:lstStyle/>
          <a:p>
            <a:r>
              <a:rPr lang="en-US" dirty="0" smtClean="0"/>
              <a:t>Date/time data can be added or subtracted</a:t>
            </a:r>
          </a:p>
          <a:p>
            <a:r>
              <a:rPr lang="en-US" dirty="0" smtClean="0"/>
              <a:t>Using `seconds()`, `months()`, `years()` etc. gives a period which can be added </a:t>
            </a:r>
          </a:p>
          <a:p>
            <a:r>
              <a:rPr lang="en-US" dirty="0" smtClean="0"/>
              <a:t>Tasks: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alculate out the time in 123456789 seconds from now</a:t>
            </a:r>
          </a:p>
          <a:p>
            <a:pPr lvl="1"/>
            <a:r>
              <a:rPr lang="en-US" dirty="0" smtClean="0"/>
              <a:t>Calculate your age by taking the difference between today and your DOB</a:t>
            </a:r>
          </a:p>
          <a:p>
            <a:endParaRPr lang="en-US" dirty="0" smtClean="0"/>
          </a:p>
          <a:p>
            <a:pPr lvl="1"/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154139" y="880994"/>
            <a:ext cx="2563038" cy="584775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AU" sz="1600" i="1" dirty="0" smtClean="0"/>
              <a:t>now() gives the current time as </a:t>
            </a:r>
            <a:r>
              <a:rPr lang="en-AU" sz="1600" i="1" smtClean="0"/>
              <a:t>a date-time object</a:t>
            </a:r>
            <a:endParaRPr lang="en-US" sz="1600" i="1" dirty="0"/>
          </a:p>
        </p:txBody>
      </p:sp>
      <p:sp>
        <p:nvSpPr>
          <p:cNvPr id="6" name="TextBox 5"/>
          <p:cNvSpPr txBox="1"/>
          <p:nvPr/>
        </p:nvSpPr>
        <p:spPr>
          <a:xfrm>
            <a:off x="7608958" y="2323971"/>
            <a:ext cx="3653401" cy="286232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i="1" dirty="0" smtClean="0"/>
              <a:t>There </a:t>
            </a:r>
            <a:r>
              <a:rPr lang="en-US" i="1" dirty="0"/>
              <a:t>are some subtleties when adding or subtracting date/times; you must consider whether you want to consider irregularities in the time </a:t>
            </a:r>
            <a:r>
              <a:rPr lang="en-US" i="1" dirty="0" smtClean="0"/>
              <a:t>line. </a:t>
            </a:r>
            <a:endParaRPr lang="en-US" i="1" dirty="0" smtClean="0"/>
          </a:p>
          <a:p>
            <a:endParaRPr lang="en-US" i="1" dirty="0" smtClean="0"/>
          </a:p>
          <a:p>
            <a:r>
              <a:rPr lang="en-US" i="1" dirty="0" smtClean="0"/>
              <a:t>Suppose you want to know </a:t>
            </a:r>
            <a:r>
              <a:rPr lang="en-US" i="1" dirty="0" smtClean="0"/>
              <a:t>the time </a:t>
            </a:r>
            <a:r>
              <a:rPr lang="en-US" i="1" dirty="0" smtClean="0"/>
              <a:t>3 hours </a:t>
            </a:r>
            <a:r>
              <a:rPr lang="en-US" i="1" dirty="0" smtClean="0"/>
              <a:t>after Saturday </a:t>
            </a:r>
            <a:r>
              <a:rPr lang="en-US" i="1" dirty="0" smtClean="0"/>
              <a:t>30</a:t>
            </a:r>
            <a:r>
              <a:rPr lang="en-US" i="1" baseline="30000" dirty="0" smtClean="0"/>
              <a:t>th</a:t>
            </a:r>
            <a:r>
              <a:rPr lang="en-US" i="1" dirty="0" smtClean="0"/>
              <a:t> October 2021 at 11pm</a:t>
            </a:r>
            <a:r>
              <a:rPr lang="en-AU" i="1" dirty="0" smtClean="0"/>
              <a:t> (the night the clocks go </a:t>
            </a:r>
            <a:r>
              <a:rPr lang="en-AU" i="1" dirty="0" smtClean="0"/>
              <a:t>back): </a:t>
            </a:r>
            <a:r>
              <a:rPr lang="en-AU" i="1" dirty="0" smtClean="0"/>
              <a:t>2am or </a:t>
            </a:r>
            <a:r>
              <a:rPr lang="en-AU" i="1" dirty="0" smtClean="0"/>
              <a:t>1am? 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0719099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Converting Time Zones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65910"/>
            <a:ext cx="6339840" cy="4611053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When you create a date-time object, the time zone will be UTC unless you specify otherwise with the `</a:t>
            </a:r>
            <a:r>
              <a:rPr lang="en-US" dirty="0" err="1" smtClean="0"/>
              <a:t>tz</a:t>
            </a:r>
            <a:r>
              <a:rPr lang="en-US" dirty="0" smtClean="0"/>
              <a:t>` argument</a:t>
            </a:r>
          </a:p>
          <a:p>
            <a:r>
              <a:rPr lang="en-US" dirty="0" smtClean="0"/>
              <a:t>You can </a:t>
            </a:r>
            <a:r>
              <a:rPr lang="en-US" dirty="0" smtClean="0"/>
              <a:t>specify a time </a:t>
            </a:r>
            <a:r>
              <a:rPr lang="en-US" dirty="0" smtClean="0"/>
              <a:t>zone by </a:t>
            </a:r>
            <a:r>
              <a:rPr lang="en-US" dirty="0" smtClean="0"/>
              <a:t>using `</a:t>
            </a:r>
            <a:r>
              <a:rPr lang="en-US" dirty="0" err="1" smtClean="0"/>
              <a:t>tz</a:t>
            </a:r>
            <a:r>
              <a:rPr lang="en-US" dirty="0" smtClean="0"/>
              <a:t> </a:t>
            </a:r>
            <a:r>
              <a:rPr lang="en-US" dirty="0" smtClean="0"/>
              <a:t>=` when using any of the date-time parsing functions:</a:t>
            </a:r>
          </a:p>
          <a:p>
            <a:pPr lvl="1"/>
            <a:r>
              <a:rPr lang="en-US" dirty="0" smtClean="0"/>
              <a:t>`</a:t>
            </a:r>
            <a:r>
              <a:rPr lang="en-US" dirty="0" err="1" smtClean="0"/>
              <a:t>as_date</a:t>
            </a:r>
            <a:r>
              <a:rPr lang="en-US" dirty="0" smtClean="0"/>
              <a:t>(</a:t>
            </a:r>
            <a:r>
              <a:rPr lang="en-US" dirty="0" err="1" smtClean="0"/>
              <a:t>datetime</a:t>
            </a:r>
            <a:r>
              <a:rPr lang="en-US" dirty="0" smtClean="0"/>
              <a:t>, </a:t>
            </a:r>
            <a:r>
              <a:rPr lang="en-US" dirty="0" err="1" smtClean="0"/>
              <a:t>tz</a:t>
            </a:r>
            <a:r>
              <a:rPr lang="en-US" dirty="0" smtClean="0"/>
              <a:t> = </a:t>
            </a:r>
            <a:r>
              <a:rPr lang="en-US" dirty="0" err="1" smtClean="0"/>
              <a:t>timezone</a:t>
            </a:r>
            <a:r>
              <a:rPr lang="en-US" dirty="0" smtClean="0"/>
              <a:t>)`</a:t>
            </a:r>
          </a:p>
          <a:p>
            <a:pPr lvl="1"/>
            <a:r>
              <a:rPr lang="en-US" dirty="0" smtClean="0"/>
              <a:t>`</a:t>
            </a:r>
            <a:r>
              <a:rPr lang="en-US" dirty="0" err="1" smtClean="0"/>
              <a:t>ymd_hms</a:t>
            </a:r>
            <a:r>
              <a:rPr lang="en-US" dirty="0" smtClean="0"/>
              <a:t>(</a:t>
            </a:r>
            <a:r>
              <a:rPr lang="en-US" dirty="0" err="1" smtClean="0"/>
              <a:t>datetime</a:t>
            </a:r>
            <a:r>
              <a:rPr lang="en-US" dirty="0" smtClean="0"/>
              <a:t>, </a:t>
            </a:r>
            <a:r>
              <a:rPr lang="en-US" dirty="0" err="1" smtClean="0"/>
              <a:t>tz</a:t>
            </a:r>
            <a:r>
              <a:rPr lang="en-US" dirty="0" smtClean="0"/>
              <a:t>  = </a:t>
            </a:r>
            <a:r>
              <a:rPr lang="en-US" dirty="0" err="1" smtClean="0"/>
              <a:t>timezone</a:t>
            </a:r>
            <a:r>
              <a:rPr lang="en-US" dirty="0" smtClean="0"/>
              <a:t>)` </a:t>
            </a:r>
          </a:p>
          <a:p>
            <a:r>
              <a:rPr lang="en-US" dirty="0" smtClean="0"/>
              <a:t>The time zone codes and UTC offsets are taken from the </a:t>
            </a:r>
            <a:r>
              <a:rPr lang="en-US" b="1" dirty="0" err="1" smtClean="0"/>
              <a:t>tz</a:t>
            </a:r>
            <a:r>
              <a:rPr lang="en-US" b="1" dirty="0" smtClean="0"/>
              <a:t> database </a:t>
            </a:r>
            <a:r>
              <a:rPr lang="en-US" dirty="0" smtClean="0"/>
              <a:t>and generally have the form “region/place”</a:t>
            </a:r>
          </a:p>
          <a:p>
            <a:r>
              <a:rPr lang="en-US" dirty="0" smtClean="0"/>
              <a:t>The </a:t>
            </a:r>
            <a:r>
              <a:rPr lang="en-US" dirty="0" err="1" smtClean="0"/>
              <a:t>tz</a:t>
            </a:r>
            <a:r>
              <a:rPr lang="en-US" dirty="0" smtClean="0"/>
              <a:t> database accounts for daylight savings time where in places where it is </a:t>
            </a:r>
            <a:r>
              <a:rPr lang="en-US" dirty="0" smtClean="0"/>
              <a:t>used</a:t>
            </a:r>
          </a:p>
          <a:p>
            <a:r>
              <a:rPr lang="en-US" dirty="0" smtClean="0"/>
              <a:t>Convert between </a:t>
            </a:r>
            <a:r>
              <a:rPr lang="en-US" dirty="0" err="1" smtClean="0"/>
              <a:t>timezones</a:t>
            </a:r>
            <a:r>
              <a:rPr lang="en-US" dirty="0" smtClean="0"/>
              <a:t> using `</a:t>
            </a:r>
            <a:r>
              <a:rPr lang="en-US" dirty="0" err="1" smtClean="0"/>
              <a:t>with_tz</a:t>
            </a:r>
            <a:r>
              <a:rPr lang="en-US" dirty="0" smtClean="0"/>
              <a:t>()`</a:t>
            </a:r>
            <a:endParaRPr lang="en-US" dirty="0" smtClean="0"/>
          </a:p>
          <a:p>
            <a:r>
              <a:rPr lang="en-US" dirty="0" smtClean="0"/>
              <a:t>Task: create a date-time variable for </a:t>
            </a:r>
            <a:r>
              <a:rPr lang="en-US" u="sng" dirty="0" smtClean="0"/>
              <a:t>1</a:t>
            </a:r>
            <a:r>
              <a:rPr lang="en-US" u="sng" baseline="30000" dirty="0" smtClean="0"/>
              <a:t>st</a:t>
            </a:r>
            <a:r>
              <a:rPr lang="en-US" u="sng" dirty="0" smtClean="0"/>
              <a:t> April 1980 5am</a:t>
            </a:r>
            <a:r>
              <a:rPr lang="en-US" dirty="0" smtClean="0"/>
              <a:t> with the UTC time zone, then convert to:</a:t>
            </a:r>
          </a:p>
          <a:p>
            <a:pPr lvl="1"/>
            <a:r>
              <a:rPr lang="en-US" dirty="0" smtClean="0"/>
              <a:t>Europe/London (06:00 BST)</a:t>
            </a:r>
          </a:p>
          <a:p>
            <a:pPr lvl="1"/>
            <a:r>
              <a:rPr lang="en-US" dirty="0" smtClean="0"/>
              <a:t>Asia/Tokyo (14:00 JST)</a:t>
            </a:r>
          </a:p>
          <a:p>
            <a:pPr lvl="1"/>
            <a:r>
              <a:rPr lang="en-US" dirty="0" smtClean="0"/>
              <a:t>America/</a:t>
            </a:r>
            <a:r>
              <a:rPr lang="en-US" dirty="0" err="1" smtClean="0"/>
              <a:t>Los_Angeles</a:t>
            </a:r>
            <a:r>
              <a:rPr lang="en-US" dirty="0" smtClean="0"/>
              <a:t> (21</a:t>
            </a:r>
            <a:r>
              <a:rPr lang="en-US" dirty="0" smtClean="0">
                <a:sym typeface="Wingdings"/>
              </a:rPr>
              <a:t>:00 PST)</a:t>
            </a:r>
            <a:endParaRPr lang="en-US" dirty="0" smtClean="0"/>
          </a:p>
          <a:p>
            <a:pPr lvl="1"/>
            <a:endParaRPr lang="en-US" dirty="0" smtClean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2847468"/>
              </p:ext>
            </p:extLst>
          </p:nvPr>
        </p:nvGraphicFramePr>
        <p:xfrm>
          <a:off x="7358380" y="1783080"/>
          <a:ext cx="4528820" cy="18288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264410"/>
                <a:gridCol w="2264410"/>
              </a:tblGrid>
              <a:tr h="332105">
                <a:tc>
                  <a:txBody>
                    <a:bodyPr/>
                    <a:lstStyle/>
                    <a:p>
                      <a:r>
                        <a:rPr lang="en-US" dirty="0" smtClean="0"/>
                        <a:t>TZ</a:t>
                      </a:r>
                      <a:r>
                        <a:rPr lang="en-US" baseline="0" dirty="0" smtClean="0"/>
                        <a:t> 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UTC Offset</a:t>
                      </a:r>
                      <a:endParaRPr lang="en-US" dirty="0"/>
                    </a:p>
                  </a:txBody>
                  <a:tcPr/>
                </a:tc>
              </a:tr>
              <a:tr h="332105">
                <a:tc>
                  <a:txBody>
                    <a:bodyPr/>
                    <a:lstStyle/>
                    <a:p>
                      <a:r>
                        <a:rPr lang="en-US" dirty="0" smtClean="0"/>
                        <a:t>Africa/Cairo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+02:00</a:t>
                      </a:r>
                      <a:endParaRPr lang="en-US" dirty="0"/>
                    </a:p>
                  </a:txBody>
                  <a:tcPr/>
                </a:tc>
              </a:tr>
              <a:tr h="332105">
                <a:tc>
                  <a:txBody>
                    <a:bodyPr/>
                    <a:lstStyle/>
                    <a:p>
                      <a:r>
                        <a:rPr lang="en-US" dirty="0" smtClean="0"/>
                        <a:t>Pacific/Honolulu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-10:00</a:t>
                      </a:r>
                      <a:endParaRPr lang="en-US" dirty="0"/>
                    </a:p>
                  </a:txBody>
                  <a:tcPr/>
                </a:tc>
              </a:tr>
              <a:tr h="332105">
                <a:tc>
                  <a:txBody>
                    <a:bodyPr/>
                    <a:lstStyle/>
                    <a:p>
                      <a:r>
                        <a:rPr lang="en-US" dirty="0" smtClean="0"/>
                        <a:t>Europe/Brussels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+01</a:t>
                      </a:r>
                      <a:r>
                        <a:rPr lang="en-US" dirty="0" smtClean="0">
                          <a:sym typeface="Wingdings"/>
                        </a:rPr>
                        <a:t>:00</a:t>
                      </a:r>
                      <a:endParaRPr lang="en-US" dirty="0"/>
                    </a:p>
                  </a:txBody>
                  <a:tcPr/>
                </a:tc>
              </a:tr>
              <a:tr h="323215">
                <a:tc>
                  <a:txBody>
                    <a:bodyPr/>
                    <a:lstStyle/>
                    <a:p>
                      <a:r>
                        <a:rPr lang="en-US" dirty="0" smtClean="0"/>
                        <a:t>America/Chicago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-06:00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865588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6040928" cy="1325563"/>
          </a:xfrm>
        </p:spPr>
        <p:txBody>
          <a:bodyPr/>
          <a:lstStyle/>
          <a:p>
            <a:r>
              <a:rPr lang="en-US" dirty="0" smtClean="0"/>
              <a:t>Filling NAs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637278" cy="4351338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Task: read the crude oil price data using `</a:t>
            </a:r>
            <a:r>
              <a:rPr lang="en-US" dirty="0" err="1" smtClean="0"/>
              <a:t>read_excel</a:t>
            </a:r>
            <a:r>
              <a:rPr lang="en-US" dirty="0" smtClean="0"/>
              <a:t>()` from the </a:t>
            </a:r>
            <a:r>
              <a:rPr lang="en-US" b="1" dirty="0" err="1" smtClean="0"/>
              <a:t>readxl</a:t>
            </a:r>
            <a:r>
              <a:rPr lang="en-US" dirty="0" smtClean="0"/>
              <a:t> package:</a:t>
            </a:r>
          </a:p>
          <a:p>
            <a:pPr lvl="1"/>
            <a:r>
              <a:rPr lang="en-US" dirty="0" smtClean="0"/>
              <a:t>Skip the first two rows</a:t>
            </a:r>
          </a:p>
          <a:p>
            <a:pPr lvl="1"/>
            <a:r>
              <a:rPr lang="en-US" dirty="0" smtClean="0"/>
              <a:t>Choose the sheet named “Data 1”</a:t>
            </a:r>
          </a:p>
          <a:p>
            <a:pPr lvl="1"/>
            <a:r>
              <a:rPr lang="en-US" dirty="0" smtClean="0"/>
              <a:t>Rename the columns (see right)</a:t>
            </a:r>
            <a:endParaRPr lang="en-US" dirty="0" smtClean="0"/>
          </a:p>
          <a:p>
            <a:r>
              <a:rPr lang="en-US" dirty="0" smtClean="0"/>
              <a:t>This </a:t>
            </a:r>
            <a:r>
              <a:rPr lang="en-US" dirty="0" smtClean="0"/>
              <a:t>daily crude oil price (WTI) data has </a:t>
            </a:r>
            <a:r>
              <a:rPr lang="en-US" dirty="0" smtClean="0"/>
              <a:t>a few missing values</a:t>
            </a:r>
          </a:p>
          <a:p>
            <a:r>
              <a:rPr lang="en-US" dirty="0" smtClean="0"/>
              <a:t>Task: count the number of NAs in the WTI column</a:t>
            </a:r>
            <a:endParaRPr lang="en-US" dirty="0" smtClean="0"/>
          </a:p>
          <a:p>
            <a:r>
              <a:rPr lang="en-US" dirty="0" smtClean="0"/>
              <a:t>We can get rid of these values with `</a:t>
            </a:r>
            <a:r>
              <a:rPr lang="en-US" dirty="0" err="1" smtClean="0"/>
              <a:t>drop_na</a:t>
            </a:r>
            <a:r>
              <a:rPr lang="en-US" dirty="0" smtClean="0"/>
              <a:t>()` but we will lose </a:t>
            </a:r>
            <a:r>
              <a:rPr lang="en-US" dirty="0" smtClean="0"/>
              <a:t>valuable data!</a:t>
            </a:r>
            <a:endParaRPr lang="en-US" dirty="0"/>
          </a:p>
          <a:p>
            <a:r>
              <a:rPr lang="en-US" dirty="0" smtClean="0"/>
              <a:t>Alternatively, we can attempt to fill in (</a:t>
            </a:r>
            <a:r>
              <a:rPr lang="en-US" b="1" dirty="0" smtClean="0"/>
              <a:t>impute</a:t>
            </a:r>
            <a:r>
              <a:rPr lang="en-US" dirty="0" smtClean="0"/>
              <a:t>) the missing data points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7123" y="3561630"/>
            <a:ext cx="4075997" cy="287357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494"/>
          <a:stretch/>
        </p:blipFill>
        <p:spPr>
          <a:xfrm>
            <a:off x="7785762" y="1561454"/>
            <a:ext cx="2863229" cy="139891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l="517"/>
          <a:stretch/>
        </p:blipFill>
        <p:spPr>
          <a:xfrm>
            <a:off x="7230927" y="971624"/>
            <a:ext cx="3995063" cy="315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7111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Imputation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186055" cy="4351338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Methods which impute missing values of column X using information from column X alone are </a:t>
            </a:r>
            <a:r>
              <a:rPr lang="en-US" b="1" dirty="0" smtClean="0"/>
              <a:t>univariate</a:t>
            </a:r>
            <a:r>
              <a:rPr lang="en-US" dirty="0" smtClean="0"/>
              <a:t>. Methods include: </a:t>
            </a:r>
          </a:p>
          <a:p>
            <a:pPr lvl="1"/>
            <a:r>
              <a:rPr lang="en-US" dirty="0" smtClean="0"/>
              <a:t>Taking the mean, max or other statistic</a:t>
            </a:r>
          </a:p>
          <a:p>
            <a:pPr lvl="1"/>
            <a:r>
              <a:rPr lang="en-US" dirty="0" smtClean="0"/>
              <a:t>Interpolation (linear, splines</a:t>
            </a:r>
            <a:r>
              <a:rPr lang="mr-IN" dirty="0" smtClean="0"/>
              <a:t>…</a:t>
            </a:r>
            <a:r>
              <a:rPr lang="en-AU" dirty="0" smtClean="0"/>
              <a:t>)</a:t>
            </a:r>
          </a:p>
          <a:p>
            <a:pPr lvl="1"/>
            <a:r>
              <a:rPr lang="en-US" dirty="0" smtClean="0"/>
              <a:t>Carry forward/backward</a:t>
            </a:r>
          </a:p>
          <a:p>
            <a:r>
              <a:rPr lang="en-US" b="1" dirty="0" smtClean="0"/>
              <a:t>Multivariate </a:t>
            </a:r>
            <a:r>
              <a:rPr lang="en-US" b="1" dirty="0" smtClean="0"/>
              <a:t>imputation </a:t>
            </a:r>
            <a:r>
              <a:rPr lang="en-US" dirty="0" smtClean="0"/>
              <a:t>uses other variables to </a:t>
            </a:r>
            <a:r>
              <a:rPr lang="en-US" b="1" dirty="0" smtClean="0"/>
              <a:t>predict</a:t>
            </a:r>
            <a:r>
              <a:rPr lang="en-US" dirty="0" smtClean="0"/>
              <a:t> the missing values </a:t>
            </a:r>
          </a:p>
          <a:p>
            <a:r>
              <a:rPr lang="en-US" dirty="0" smtClean="0"/>
              <a:t>Univariate methods are particularly appropriate for time series, because </a:t>
            </a:r>
            <a:r>
              <a:rPr lang="en-US" u="sng" dirty="0" smtClean="0"/>
              <a:t>often</a:t>
            </a:r>
            <a:r>
              <a:rPr lang="en-US" dirty="0" smtClean="0"/>
              <a:t> adjacent values are similar to each </a:t>
            </a:r>
            <a:r>
              <a:rPr lang="en-US" dirty="0" smtClean="0"/>
              <a:t>other</a:t>
            </a:r>
          </a:p>
          <a:p>
            <a:r>
              <a:rPr lang="en-US" dirty="0" smtClean="0"/>
              <a:t>Task: use </a:t>
            </a:r>
            <a:r>
              <a:rPr lang="en-US" dirty="0" err="1" smtClean="0"/>
              <a:t>na.approx</a:t>
            </a:r>
            <a:r>
              <a:rPr lang="en-US" dirty="0" smtClean="0"/>
              <a:t>() from the </a:t>
            </a:r>
            <a:r>
              <a:rPr lang="en-US" b="1" dirty="0" smtClean="0"/>
              <a:t>zoo</a:t>
            </a:r>
            <a:r>
              <a:rPr lang="en-US" dirty="0" smtClean="0"/>
              <a:t> package to fill the NA values in the WTI oil price time series</a:t>
            </a: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8221587" y="5008850"/>
            <a:ext cx="2491369" cy="156966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AU" sz="1600" i="1" dirty="0" smtClean="0"/>
              <a:t>R packages for multivariate imputation: </a:t>
            </a:r>
          </a:p>
          <a:p>
            <a:pPr marL="285750" indent="-285750">
              <a:buFontTx/>
              <a:buChar char="-"/>
            </a:pPr>
            <a:r>
              <a:rPr lang="en-AU" sz="1600" i="1" dirty="0" err="1" smtClean="0"/>
              <a:t>missForest</a:t>
            </a:r>
            <a:r>
              <a:rPr lang="en-AU" sz="1600" i="1" dirty="0" smtClean="0"/>
              <a:t> </a:t>
            </a:r>
          </a:p>
          <a:p>
            <a:pPr marL="285750" indent="-285750">
              <a:buFontTx/>
              <a:buChar char="-"/>
            </a:pPr>
            <a:r>
              <a:rPr lang="en-AU" sz="1600" i="1" dirty="0" smtClean="0"/>
              <a:t>mice </a:t>
            </a:r>
          </a:p>
          <a:p>
            <a:pPr marL="285750" indent="-285750">
              <a:buFontTx/>
              <a:buChar char="-"/>
            </a:pPr>
            <a:r>
              <a:rPr lang="en-AU" sz="1600" i="1" dirty="0" smtClean="0"/>
              <a:t>Amelia</a:t>
            </a:r>
          </a:p>
          <a:p>
            <a:pPr marL="285750" indent="-285750">
              <a:buFontTx/>
              <a:buChar char="-"/>
            </a:pPr>
            <a:r>
              <a:rPr lang="en-AU" sz="1600" i="1" dirty="0" smtClean="0"/>
              <a:t>mi 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0745" y="428155"/>
            <a:ext cx="3773055" cy="2660004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8221586" y="3216464"/>
            <a:ext cx="2491369" cy="156966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AU" sz="1600" i="1" dirty="0" smtClean="0"/>
              <a:t>zoo functions for univariate imputation: </a:t>
            </a:r>
          </a:p>
          <a:p>
            <a:pPr marL="285750" indent="-285750">
              <a:buFontTx/>
              <a:buChar char="-"/>
            </a:pPr>
            <a:r>
              <a:rPr lang="en-AU" sz="1600" i="1" dirty="0" err="1" smtClean="0"/>
              <a:t>na.approx</a:t>
            </a:r>
            <a:r>
              <a:rPr lang="en-AU" sz="1600" i="1" dirty="0" smtClean="0"/>
              <a:t>()</a:t>
            </a:r>
          </a:p>
          <a:p>
            <a:pPr marL="285750" indent="-285750">
              <a:buFontTx/>
              <a:buChar char="-"/>
            </a:pPr>
            <a:r>
              <a:rPr lang="en-AU" sz="1600" i="1" dirty="0" err="1" smtClean="0"/>
              <a:t>na.locf</a:t>
            </a:r>
            <a:r>
              <a:rPr lang="en-AU" sz="1600" i="1" dirty="0" smtClean="0"/>
              <a:t>()</a:t>
            </a:r>
          </a:p>
          <a:p>
            <a:pPr marL="285750" indent="-285750">
              <a:buFontTx/>
              <a:buChar char="-"/>
            </a:pPr>
            <a:r>
              <a:rPr lang="en-AU" sz="1600" i="1" dirty="0" err="1" smtClean="0"/>
              <a:t>na.aggregate</a:t>
            </a:r>
            <a:r>
              <a:rPr lang="en-AU" sz="1600" i="1" dirty="0" smtClean="0"/>
              <a:t>()</a:t>
            </a:r>
          </a:p>
          <a:p>
            <a:pPr marL="285750" indent="-285750">
              <a:buFontTx/>
              <a:buChar char="-"/>
            </a:pPr>
            <a:r>
              <a:rPr lang="en-AU" sz="1600" i="1" dirty="0" err="1" smtClean="0"/>
              <a:t>na.spline</a:t>
            </a:r>
            <a:r>
              <a:rPr lang="en-AU" sz="1600" i="1" dirty="0" smtClean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1099999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Resampling Time Series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901690" cy="4351338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Often, we want to change the resolution of a time series to match another data set</a:t>
            </a:r>
            <a:endParaRPr lang="en-US" dirty="0"/>
          </a:p>
          <a:p>
            <a:pPr lvl="1"/>
            <a:r>
              <a:rPr lang="en-US" dirty="0"/>
              <a:t>E</a:t>
            </a:r>
            <a:r>
              <a:rPr lang="en-US" dirty="0" smtClean="0"/>
              <a:t>lectricity metered at 30 minute resolution, gas metered at 1 hour resolution</a:t>
            </a:r>
          </a:p>
          <a:p>
            <a:pPr lvl="1"/>
            <a:r>
              <a:rPr lang="en-US" dirty="0" smtClean="0"/>
              <a:t>Daily oil prices, half-hourly electricity prices</a:t>
            </a:r>
          </a:p>
          <a:p>
            <a:r>
              <a:rPr lang="en-US" dirty="0" smtClean="0"/>
              <a:t>The methods for resampling depend on whether we want to increase or decrease the resolution: </a:t>
            </a:r>
          </a:p>
          <a:p>
            <a:pPr lvl="1"/>
            <a:r>
              <a:rPr lang="en-US" dirty="0" smtClean="0"/>
              <a:t>Reduce resolution </a:t>
            </a:r>
            <a:r>
              <a:rPr lang="en-US" dirty="0" smtClean="0">
                <a:sym typeface="Wingdings"/>
              </a:rPr>
              <a:t> aggregate </a:t>
            </a:r>
          </a:p>
          <a:p>
            <a:pPr lvl="1"/>
            <a:r>
              <a:rPr lang="en-US" dirty="0" smtClean="0">
                <a:sym typeface="Wingdings"/>
              </a:rPr>
              <a:t>Increase resolution  impute or aggregate</a:t>
            </a:r>
          </a:p>
          <a:p>
            <a:r>
              <a:rPr lang="en-US" dirty="0" smtClean="0"/>
              <a:t>Task: </a:t>
            </a:r>
            <a:r>
              <a:rPr lang="en-US" dirty="0" err="1" smtClean="0"/>
              <a:t>upsample</a:t>
            </a:r>
            <a:r>
              <a:rPr lang="en-US" dirty="0" smtClean="0"/>
              <a:t> the oil price data to 30 minute resolution</a:t>
            </a:r>
          </a:p>
          <a:p>
            <a:r>
              <a:rPr lang="en-US" dirty="0" smtClean="0"/>
              <a:t>Task: impute the missing WTI data with a method of your choice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9890" y="3042444"/>
            <a:ext cx="5067300" cy="19177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736080" y="4983778"/>
            <a:ext cx="50749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 smtClean="0"/>
              <a:t>One </a:t>
            </a:r>
            <a:r>
              <a:rPr lang="en-US" sz="1600" i="1" dirty="0" err="1" smtClean="0"/>
              <a:t>upsampling</a:t>
            </a:r>
            <a:r>
              <a:rPr lang="en-US" sz="1600" i="1" dirty="0" smtClean="0"/>
              <a:t> method: join the data frame to a separate data frame with the desired date-time resolution</a:t>
            </a:r>
            <a:endParaRPr lang="en-US" sz="1600" i="1" dirty="0"/>
          </a:p>
        </p:txBody>
      </p:sp>
    </p:spTree>
    <p:extLst>
      <p:ext uri="{BB962C8B-B14F-4D97-AF65-F5344CB8AC3E}">
        <p14:creationId xmlns:p14="http://schemas.microsoft.com/office/powerpoint/2010/main" val="4946871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35360</TotalTime>
  <Words>2103</Words>
  <Application>Microsoft Macintosh PowerPoint</Application>
  <PresentationFormat>Widescreen</PresentationFormat>
  <Paragraphs>218</Paragraphs>
  <Slides>26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Calibri</vt:lpstr>
      <vt:lpstr>Cambria Math</vt:lpstr>
      <vt:lpstr>Mangal</vt:lpstr>
      <vt:lpstr>Wingdings</vt:lpstr>
      <vt:lpstr>Arial</vt:lpstr>
      <vt:lpstr>Office Theme</vt:lpstr>
      <vt:lpstr>BENV0091 Lecture 5:  Dates and Times</vt:lpstr>
      <vt:lpstr>Lecture Overview</vt:lpstr>
      <vt:lpstr>Challenges of Dates and Times</vt:lpstr>
      <vt:lpstr>Parsing Dates and Times</vt:lpstr>
      <vt:lpstr>Date-Time Arithmetic</vt:lpstr>
      <vt:lpstr>Converting Time Zones</vt:lpstr>
      <vt:lpstr>Filling NAs</vt:lpstr>
      <vt:lpstr>Imputation</vt:lpstr>
      <vt:lpstr>Resampling Time Series</vt:lpstr>
      <vt:lpstr>Moving Averages</vt:lpstr>
      <vt:lpstr>Introduction to Forecasting</vt:lpstr>
      <vt:lpstr>Data: Renewables Ninja</vt:lpstr>
      <vt:lpstr>Retrieving Date-Time Components</vt:lpstr>
      <vt:lpstr>Autocorrelation</vt:lpstr>
      <vt:lpstr>Solar PV Forecasting</vt:lpstr>
      <vt:lpstr>Data Pre-Processing and Train/Test Splitting</vt:lpstr>
      <vt:lpstr>Cyclical Date/Time Features</vt:lpstr>
      <vt:lpstr>Lagged Predictors</vt:lpstr>
      <vt:lpstr>Pre-Processing</vt:lpstr>
      <vt:lpstr>Fitting Models</vt:lpstr>
      <vt:lpstr>Evaluating the Models</vt:lpstr>
      <vt:lpstr>Plotting Residuals</vt:lpstr>
      <vt:lpstr>Model Evaluation on Test Data</vt:lpstr>
      <vt:lpstr>Further Reading</vt:lpstr>
      <vt:lpstr>Kaggle Competition </vt:lpstr>
      <vt:lpstr>Minimum Viable Submission</vt:lpstr>
    </vt:vector>
  </TitlesOfParts>
  <Company/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BENV0091 Lecture 1: Introduction</dc:title>
  <dc:creator>De Mars, Patrick</dc:creator>
  <cp:lastModifiedBy>De Mars, Patrick</cp:lastModifiedBy>
  <cp:revision>564</cp:revision>
  <cp:lastPrinted>2021-11-03T13:47:01Z</cp:lastPrinted>
  <dcterms:created xsi:type="dcterms:W3CDTF">2021-09-22T06:13:15Z</dcterms:created>
  <dcterms:modified xsi:type="dcterms:W3CDTF">2021-11-03T20:01:21Z</dcterms:modified>
</cp:coreProperties>
</file>